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2402800" cy="149352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655080" rtl="0" fontAlgn="auto" latinLnBrk="0" hangingPunct="0">
      <a:lnSpc>
        <a:spcPct val="90000"/>
      </a:lnSpc>
      <a:spcBef>
        <a:spcPts val="49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254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254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1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3731" y="12063061"/>
            <a:ext cx="20185859" cy="585224"/>
          </a:xfrm>
          <a:prstGeom prst="rect">
            <a:avLst/>
          </a:prstGeom>
        </p:spPr>
        <p:txBody>
          <a:bodyPr lIns="42005" tIns="42005" rIns="42005" bIns="42005"/>
          <a:lstStyle>
            <a:lvl1pPr defTabSz="782023">
              <a:defRPr sz="3306"/>
            </a:lvl1pPr>
          </a:lstStyle>
          <a:p>
            <a:r>
              <a:t>Autor y fecha</a:t>
            </a:r>
          </a:p>
        </p:txBody>
      </p:sp>
      <p:sp>
        <p:nvSpPr>
          <p:cNvPr id="12" name="Título de la presentació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 de la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guacates y limas"/>
          <p:cNvSpPr>
            <a:spLocks noGrp="1"/>
          </p:cNvSpPr>
          <p:nvPr>
            <p:ph type="pic" idx="21"/>
          </p:nvPr>
        </p:nvSpPr>
        <p:spPr>
          <a:xfrm>
            <a:off x="-1061800" y="-23337"/>
            <a:ext cx="24573072" cy="1471739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108471" y="7712630"/>
            <a:ext cx="20185858" cy="4270535"/>
          </a:xfrm>
          <a:prstGeom prst="rect">
            <a:avLst/>
          </a:prstGeom>
        </p:spPr>
        <p:txBody>
          <a:bodyPr/>
          <a:lstStyle/>
          <a:p>
            <a:r>
              <a:t>Título de la presentación</a:t>
            </a:r>
          </a:p>
        </p:txBody>
      </p:sp>
      <p:sp>
        <p:nvSpPr>
          <p:cNvPr id="23" name="Autor y fech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109565" y="2183076"/>
            <a:ext cx="20183672" cy="585225"/>
          </a:xfrm>
          <a:prstGeom prst="rect">
            <a:avLst/>
          </a:prstGeom>
        </p:spPr>
        <p:txBody>
          <a:bodyPr lIns="42005" tIns="42005" rIns="42005" bIns="42005"/>
          <a:lstStyle>
            <a:lvl1pPr defTabSz="782023">
              <a:defRPr sz="3306"/>
            </a:lvl1pPr>
          </a:lstStyle>
          <a:p>
            <a:r>
              <a:t>Autor y fecha</a:t>
            </a:r>
          </a:p>
        </p:txBody>
      </p:sp>
      <p:sp>
        <p:nvSpPr>
          <p:cNvPr id="2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08471" y="11833418"/>
            <a:ext cx="20185858" cy="1026199"/>
          </a:xfrm>
          <a:prstGeom prst="rect">
            <a:avLst/>
          </a:prstGeom>
        </p:spPr>
        <p:txBody>
          <a:bodyPr/>
          <a:lstStyle/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enco con pasteles de salmón, ensalada y hummus"/>
          <p:cNvSpPr>
            <a:spLocks noGrp="1"/>
          </p:cNvSpPr>
          <p:nvPr>
            <p:ph type="pic" idx="21"/>
          </p:nvPr>
        </p:nvSpPr>
        <p:spPr>
          <a:xfrm>
            <a:off x="10081259" y="980122"/>
            <a:ext cx="11158070" cy="12986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333625"/>
            <a:ext cx="8984458" cy="5404338"/>
          </a:xfrm>
          <a:prstGeom prst="rect">
            <a:avLst/>
          </a:prstGeom>
        </p:spPr>
        <p:txBody>
          <a:bodyPr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108471" y="7653717"/>
            <a:ext cx="8984458" cy="4947858"/>
          </a:xfrm>
          <a:prstGeom prst="rect">
            <a:avLst/>
          </a:prstGeom>
        </p:spPr>
        <p:txBody>
          <a:bodyPr/>
          <a:lstStyle/>
          <a:p>
            <a:r>
              <a:t>Subtítulo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15535" y="13166690"/>
            <a:ext cx="360249" cy="3663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20185858" cy="1316719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43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201858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la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108471" y="5070126"/>
            <a:ext cx="20185858" cy="7585211"/>
          </a:xfrm>
          <a:prstGeom prst="rect">
            <a:avLst/>
          </a:prstGeom>
        </p:spPr>
        <p:txBody>
          <a:bodyPr/>
          <a:lstStyle>
            <a:lvl1pPr marL="6604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1pPr>
            <a:lvl2pPr marL="12700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2pPr>
            <a:lvl3pPr marL="18796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3pPr>
            <a:lvl4pPr marL="24892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4pPr>
            <a:lvl5pPr marL="30988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108471" y="5070126"/>
            <a:ext cx="20185858" cy="7585211"/>
          </a:xfrm>
          <a:prstGeom prst="rect">
            <a:avLst/>
          </a:prstGeom>
        </p:spPr>
        <p:txBody>
          <a:bodyPr numCol="2" spcCol="1009292"/>
          <a:lstStyle>
            <a:lvl1pPr marL="6604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1pPr>
            <a:lvl2pPr marL="12700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2pPr>
            <a:lvl3pPr marL="18796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3pPr>
            <a:lvl4pPr marL="24892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4pPr>
            <a:lvl5pPr marL="30988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89844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la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108471" y="5070126"/>
            <a:ext cx="8984458" cy="7585779"/>
          </a:xfrm>
          <a:prstGeom prst="rect">
            <a:avLst/>
          </a:prstGeom>
        </p:spPr>
        <p:txBody>
          <a:bodyPr/>
          <a:lstStyle>
            <a:lvl1pPr marL="6604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1pPr>
            <a:lvl2pPr marL="12700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2pPr>
            <a:lvl3pPr marL="18796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3pPr>
            <a:lvl4pPr marL="24892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4pPr>
            <a:lvl5pPr marL="30988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Cuenco de pappardelle con mantequilla de perejil, avellanas tostadas y lascas de queso parmesano"/>
          <p:cNvSpPr>
            <a:spLocks noGrp="1"/>
          </p:cNvSpPr>
          <p:nvPr>
            <p:ph type="pic" idx="22"/>
          </p:nvPr>
        </p:nvSpPr>
        <p:spPr>
          <a:xfrm>
            <a:off x="11201400" y="792637"/>
            <a:ext cx="10029877" cy="1337317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8984458" cy="1318499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89844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la diapositiva</a:t>
            </a:r>
          </a:p>
        </p:txBody>
      </p:sp>
      <p:sp>
        <p:nvSpPr>
          <p:cNvPr id="7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108471" y="5070126"/>
            <a:ext cx="8984458" cy="7585779"/>
          </a:xfrm>
          <a:prstGeom prst="rect">
            <a:avLst/>
          </a:prstGeom>
        </p:spPr>
        <p:txBody>
          <a:bodyPr/>
          <a:lstStyle>
            <a:lvl1pPr marL="6604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1pPr>
            <a:lvl2pPr marL="12700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2pPr>
            <a:lvl3pPr marL="18796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3pPr>
            <a:lvl4pPr marL="24892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4pPr>
            <a:lvl5pPr marL="30988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8984458" cy="1318499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í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89844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la diapositiva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108471" y="5070126"/>
            <a:ext cx="8984458" cy="7585779"/>
          </a:xfrm>
          <a:prstGeom prst="rect">
            <a:avLst/>
          </a:prstGeom>
        </p:spPr>
        <p:txBody>
          <a:bodyPr/>
          <a:lstStyle>
            <a:lvl1pPr marL="6604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1pPr>
            <a:lvl2pPr marL="12700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2pPr>
            <a:lvl3pPr marL="18796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3pPr>
            <a:lvl4pPr marL="24892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4pPr>
            <a:lvl5pPr marL="3098800" indent="-660400" defTabSz="2655080">
              <a:lnSpc>
                <a:spcPct val="90000"/>
              </a:lnSpc>
              <a:spcBef>
                <a:spcPts val="4900"/>
              </a:spcBef>
              <a:buSzPct val="123000"/>
              <a:buChar char="•"/>
              <a:defRPr sz="5200" b="0"/>
            </a:lvl5pPr>
          </a:lstStyle>
          <a:p>
            <a:r>
              <a:t>Texto de viñeta de la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8984458" cy="1318499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108469" y="5332333"/>
            <a:ext cx="20185860" cy="4270534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15535" y="13166690"/>
            <a:ext cx="360249" cy="36634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 de la diapositiv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20185858" cy="1318360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la diapo­sitiva</a:t>
            </a:r>
          </a:p>
        </p:txBody>
      </p:sp>
      <p:sp>
        <p:nvSpPr>
          <p:cNvPr id="100" name="Subtítulo de la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201858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la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108471" y="2158603"/>
            <a:ext cx="20185858" cy="1318499"/>
          </a:xfrm>
          <a:prstGeom prst="rect">
            <a:avLst/>
          </a:prstGeom>
        </p:spPr>
        <p:txBody>
          <a:bodyPr anchor="t"/>
          <a:lstStyle>
            <a:lvl1pPr>
              <a:defRPr sz="9200" spc="-183"/>
            </a:lvl1pPr>
          </a:lstStyle>
          <a:p>
            <a:r>
              <a:t>Título de agenda</a:t>
            </a:r>
          </a:p>
        </p:txBody>
      </p:sp>
      <p:sp>
        <p:nvSpPr>
          <p:cNvPr id="10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3346972"/>
            <a:ext cx="20185858" cy="858828"/>
          </a:xfrm>
          <a:prstGeom prst="rect">
            <a:avLst/>
          </a:prstGeom>
        </p:spPr>
        <p:txBody>
          <a:bodyPr lIns="42005" tIns="42005" rIns="42005" bIns="42005"/>
          <a:lstStyle>
            <a:lvl1pPr defTabSz="800001">
              <a:defRPr sz="5162"/>
            </a:lvl1pPr>
          </a:lstStyle>
          <a:p>
            <a:r>
              <a:t>Subtítulo de agenda</a:t>
            </a:r>
          </a:p>
        </p:txBody>
      </p:sp>
      <p:sp>
        <p:nvSpPr>
          <p:cNvPr id="110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108471" y="5070126"/>
            <a:ext cx="20185858" cy="7585211"/>
          </a:xfrm>
          <a:prstGeom prst="rect">
            <a:avLst/>
          </a:prstGeom>
        </p:spPr>
        <p:txBody>
          <a:bodyPr/>
          <a:lstStyle>
            <a:lvl1pPr>
              <a:spcBef>
                <a:spcPts val="1900"/>
              </a:spcBef>
              <a:defRPr b="0" spc="-58"/>
            </a:lvl1pPr>
            <a:lvl2pPr>
              <a:spcBef>
                <a:spcPts val="1900"/>
              </a:spcBef>
              <a:defRPr b="0" spc="-58"/>
            </a:lvl2pPr>
            <a:lvl3pPr>
              <a:spcBef>
                <a:spcPts val="1900"/>
              </a:spcBef>
              <a:defRPr b="0" spc="-58"/>
            </a:lvl3pPr>
            <a:lvl4pPr>
              <a:spcBef>
                <a:spcPts val="1900"/>
              </a:spcBef>
              <a:defRPr b="0" spc="-58"/>
            </a:lvl4pPr>
            <a:lvl5pPr>
              <a:spcBef>
                <a:spcPts val="1900"/>
              </a:spcBef>
              <a:defRPr b="0" spc="-58"/>
            </a:lvl5pPr>
          </a:lstStyle>
          <a:p>
            <a:r>
              <a:t>Temas relacionados con la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­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108471" y="5687837"/>
            <a:ext cx="20185858" cy="3559525"/>
          </a:xfrm>
          <a:prstGeom prst="rect">
            <a:avLst/>
          </a:prstGeom>
        </p:spPr>
        <p:txBody>
          <a:bodyPr anchor="ctr"/>
          <a:lstStyle>
            <a:lvl1pPr algn="ctr" defTabSz="2655080">
              <a:lnSpc>
                <a:spcPct val="80000"/>
              </a:lnSpc>
              <a:defRPr sz="12600" b="0" spc="-2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2655080">
              <a:lnSpc>
                <a:spcPct val="80000"/>
              </a:lnSpc>
              <a:defRPr sz="12600" b="0" spc="-2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2655080">
              <a:lnSpc>
                <a:spcPct val="80000"/>
              </a:lnSpc>
              <a:defRPr sz="12600" b="0" spc="-2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2655080">
              <a:lnSpc>
                <a:spcPct val="80000"/>
              </a:lnSpc>
              <a:defRPr sz="12600" b="0" spc="-2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2655080">
              <a:lnSpc>
                <a:spcPct val="80000"/>
              </a:lnSpc>
              <a:defRPr sz="12600" b="0" spc="-25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Decla­ración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108471" y="2155321"/>
            <a:ext cx="20185858" cy="6653205"/>
          </a:xfrm>
          <a:prstGeom prst="rect">
            <a:avLst/>
          </a:prstGeom>
        </p:spPr>
        <p:txBody>
          <a:bodyPr anchor="b"/>
          <a:lstStyle>
            <a:lvl1pPr algn="ctr" defTabSz="2655080">
              <a:lnSpc>
                <a:spcPct val="80000"/>
              </a:lnSpc>
              <a:defRPr sz="27200" spc="-272"/>
            </a:lvl1pPr>
            <a:lvl2pPr algn="ctr" defTabSz="2655080">
              <a:lnSpc>
                <a:spcPct val="80000"/>
              </a:lnSpc>
              <a:defRPr sz="27200" spc="-272"/>
            </a:lvl2pPr>
            <a:lvl3pPr algn="ctr" defTabSz="2655080">
              <a:lnSpc>
                <a:spcPct val="80000"/>
              </a:lnSpc>
              <a:defRPr sz="27200" spc="-272"/>
            </a:lvl3pPr>
            <a:lvl4pPr algn="ctr" defTabSz="2655080">
              <a:lnSpc>
                <a:spcPct val="80000"/>
              </a:lnSpc>
              <a:defRPr sz="27200" spc="-272"/>
            </a:lvl4pPr>
            <a:lvl5pPr algn="ctr" defTabSz="2655080">
              <a:lnSpc>
                <a:spcPct val="80000"/>
              </a:lnSpc>
              <a:defRPr sz="27200" spc="-272"/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fáctic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108471" y="8757691"/>
            <a:ext cx="20185858" cy="858828"/>
          </a:xfrm>
          <a:prstGeom prst="rect">
            <a:avLst/>
          </a:prstGeom>
        </p:spPr>
        <p:txBody>
          <a:bodyPr lIns="42005" tIns="42005" rIns="42005" bIns="42005"/>
          <a:lstStyle>
            <a:lvl1pPr algn="ctr" defTabSz="800001">
              <a:defRPr sz="5162"/>
            </a:lvl1pPr>
          </a:lstStyle>
          <a:p>
            <a:r>
              <a:t>Información fáctica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232585" y="10974885"/>
            <a:ext cx="18558797" cy="585225"/>
          </a:xfrm>
          <a:prstGeom prst="rect">
            <a:avLst/>
          </a:prstGeom>
        </p:spPr>
        <p:txBody>
          <a:bodyPr lIns="42005" tIns="42005" rIns="42005" bIns="42005"/>
          <a:lstStyle>
            <a:lvl1pPr defTabSz="782023">
              <a:defRPr sz="3306"/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611417" y="5705309"/>
            <a:ext cx="19179966" cy="3524582"/>
          </a:xfrm>
          <a:prstGeom prst="rect">
            <a:avLst/>
          </a:prstGeom>
        </p:spPr>
        <p:txBody>
          <a:bodyPr/>
          <a:lstStyle>
            <a:lvl1pPr marL="695716" indent="-511668" defTabSz="2655080">
              <a:lnSpc>
                <a:spcPct val="90000"/>
              </a:lnSpc>
              <a:defRPr sz="9200" b="0" spc="-1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95716" indent="-54468" defTabSz="2655080">
              <a:lnSpc>
                <a:spcPct val="90000"/>
              </a:lnSpc>
              <a:defRPr sz="9200" b="0" spc="-1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95716" indent="402731" defTabSz="2655080">
              <a:lnSpc>
                <a:spcPct val="90000"/>
              </a:lnSpc>
              <a:defRPr sz="9200" b="0" spc="-1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95716" indent="859931" defTabSz="2655080">
              <a:lnSpc>
                <a:spcPct val="90000"/>
              </a:lnSpc>
              <a:defRPr sz="9200" b="0" spc="-1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95716" indent="1317131" defTabSz="2655080">
              <a:lnSpc>
                <a:spcPct val="90000"/>
              </a:lnSpc>
              <a:defRPr sz="9200" b="0" spc="-183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 destacable”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uenc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4480142" y="2100262"/>
            <a:ext cx="6834673" cy="5466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Cuenco con pasteles de salmón, ensalada y hummus"/>
          <p:cNvSpPr>
            <a:spLocks noGrp="1"/>
          </p:cNvSpPr>
          <p:nvPr>
            <p:ph type="pic" sz="half" idx="22"/>
          </p:nvPr>
        </p:nvSpPr>
        <p:spPr>
          <a:xfrm>
            <a:off x="12403216" y="4821852"/>
            <a:ext cx="9591199" cy="111629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Cuenco de pappardelle con mantequilla de perejil, avellanas tostadas y lascas de queso parmesano"/>
          <p:cNvSpPr>
            <a:spLocks noGrp="1"/>
          </p:cNvSpPr>
          <p:nvPr>
            <p:ph type="pic" idx="23"/>
          </p:nvPr>
        </p:nvSpPr>
        <p:spPr>
          <a:xfrm>
            <a:off x="-128350" y="1621869"/>
            <a:ext cx="15261908" cy="114464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cuenco de ensalada con arroz frito, huevos duros y palillos"/>
          <p:cNvSpPr>
            <a:spLocks noGrp="1"/>
          </p:cNvSpPr>
          <p:nvPr>
            <p:ph type="pic" idx="21"/>
          </p:nvPr>
        </p:nvSpPr>
        <p:spPr>
          <a:xfrm>
            <a:off x="-1225153" y="-3908822"/>
            <a:ext cx="24853107" cy="1988248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de la presentación"/>
          <p:cNvSpPr txBox="1">
            <a:spLocks noGrp="1"/>
          </p:cNvSpPr>
          <p:nvPr>
            <p:ph type="title" hasCustomPrompt="1"/>
          </p:nvPr>
        </p:nvSpPr>
        <p:spPr>
          <a:xfrm>
            <a:off x="1108469" y="3532585"/>
            <a:ext cx="20185860" cy="427053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b">
            <a:normAutofit/>
          </a:bodyPr>
          <a:lstStyle/>
          <a:p>
            <a:r>
              <a:t>Título de la presentación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103733" y="7803119"/>
            <a:ext cx="20185858" cy="175021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>
            <a:normAutofit/>
          </a:bodyPr>
          <a:lstStyle/>
          <a:p>
            <a:r>
              <a:t>Subtítulo de la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15535" y="13162798"/>
            <a:ext cx="360249" cy="366346"/>
          </a:xfrm>
          <a:prstGeom prst="rect">
            <a:avLst/>
          </a:prstGeom>
          <a:ln w="3175">
            <a:miter lim="400000"/>
          </a:ln>
        </p:spPr>
        <p:txBody>
          <a:bodyPr wrap="none" lIns="46672" tIns="46672" rIns="46672" bIns="46672" anchor="b">
            <a:spAutoFit/>
          </a:bodyPr>
          <a:lstStyle>
            <a:lvl1pPr algn="ctr" defTabSz="636128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65508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600" b="1" i="0" u="none" strike="noStrike" cap="none" spc="-252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8988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800" b="1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6361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7.xml"/><Relationship Id="rId4" Type="http://schemas.openxmlformats.org/officeDocument/2006/relationships/video" Target="../media/media2.mp4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hyperlink" Target="http://brande.es" TargetMode="Externa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619DF2FB-2BDA-47D7-AA8D-501BA00F0177.mp3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0" y="0"/>
            <a:ext cx="571500" cy="571500"/>
          </a:xfrm>
          <a:prstGeom prst="rect">
            <a:avLst/>
          </a:prstGeom>
        </p:spPr>
      </p:pic>
      <p:pic>
        <p:nvPicPr>
          <p:cNvPr id="172" name="B3C85E6A-EA35-4B81-9D18-4507C3BE7F06-1.MP4" descr="B3C85E6A-EA35-4B81-9D18-4507C3BE7F06-1.MP4"/>
          <p:cNvPicPr>
            <a:picLocks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ahora las presentaciones ya no son pantallas con información"/>
          <p:cNvSpPr txBox="1"/>
          <p:nvPr/>
        </p:nvSpPr>
        <p:spPr>
          <a:xfrm>
            <a:off x="1838453" y="1273321"/>
            <a:ext cx="7832333" cy="33540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7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 err="1"/>
              <a:t>ahora</a:t>
            </a:r>
            <a:r>
              <a:rPr dirty="0"/>
              <a:t> las </a:t>
            </a:r>
            <a:r>
              <a:rPr dirty="0" err="1"/>
              <a:t>presentaciones</a:t>
            </a:r>
            <a:r>
              <a:rPr dirty="0"/>
              <a:t/>
            </a:r>
            <a:br>
              <a:rPr dirty="0"/>
            </a:br>
            <a:r>
              <a:rPr dirty="0" err="1"/>
              <a:t>ya</a:t>
            </a:r>
            <a:r>
              <a:rPr dirty="0"/>
              <a:t> no son </a:t>
            </a:r>
            <a:r>
              <a:rPr dirty="0" err="1"/>
              <a:t>pantallas</a:t>
            </a:r>
            <a:r>
              <a:rPr dirty="0"/>
              <a:t> con </a:t>
            </a:r>
            <a:r>
              <a:rPr dirty="0" err="1"/>
              <a:t>información</a:t>
            </a:r>
            <a:endParaRPr dirty="0"/>
          </a:p>
        </p:txBody>
      </p:sp>
      <p:grpSp>
        <p:nvGrpSpPr>
          <p:cNvPr id="2" name="Grupo 1"/>
          <p:cNvGrpSpPr/>
          <p:nvPr/>
        </p:nvGrpSpPr>
        <p:grpSpPr>
          <a:xfrm>
            <a:off x="1893879" y="4763644"/>
            <a:ext cx="4068148" cy="811682"/>
            <a:chOff x="1893879" y="4763644"/>
            <a:chExt cx="4068148" cy="811682"/>
          </a:xfrm>
        </p:grpSpPr>
        <p:sp>
          <p:nvSpPr>
            <p:cNvPr id="174" name="Rectángulo redondeado"/>
            <p:cNvSpPr/>
            <p:nvPr/>
          </p:nvSpPr>
          <p:spPr>
            <a:xfrm>
              <a:off x="1893879" y="4763644"/>
              <a:ext cx="4068148" cy="811682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3175">
              <a:miter lim="400000"/>
            </a:ln>
          </p:spPr>
          <p:txBody>
            <a:bodyPr lIns="46672" tIns="46672" rIns="46672" bIns="46672" anchor="ctr"/>
            <a:lstStyle/>
            <a:p>
              <a:pPr algn="ctr" defTabSz="898877">
                <a:lnSpc>
                  <a:spcPct val="100000"/>
                </a:lnSpc>
                <a:spcBef>
                  <a:spcPts val="0"/>
                </a:spcBef>
                <a:defRPr sz="3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75" name="son experiencias"/>
            <p:cNvSpPr txBox="1"/>
            <p:nvPr/>
          </p:nvSpPr>
          <p:spPr>
            <a:xfrm>
              <a:off x="2287865" y="4896434"/>
              <a:ext cx="3272537" cy="639446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672" tIns="46672" rIns="46672" bIns="46672" anchor="ctr">
              <a:spAutoFit/>
            </a:bodyPr>
            <a:lstStyle>
              <a:lvl1pPr defTabSz="497840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r>
                <a:rPr dirty="0"/>
                <a:t>son </a:t>
              </a:r>
              <a:r>
                <a:rPr dirty="0" err="1"/>
                <a:t>experiencias</a:t>
              </a:r>
              <a:endParaRPr dirty="0"/>
            </a:p>
          </p:txBody>
        </p:sp>
      </p:grpSp>
      <p:sp>
        <p:nvSpPr>
          <p:cNvPr id="176" name="Diseñamos presentaciones que combinan narrativa, diseño, vídeo, animación, sonido y tecnología para transformar información en una experiencia visual capaz de captar la atención desde el primer segundo."/>
          <p:cNvSpPr txBox="1"/>
          <p:nvPr/>
        </p:nvSpPr>
        <p:spPr>
          <a:xfrm>
            <a:off x="1895754" y="6440390"/>
            <a:ext cx="4590953" cy="31720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pPr>
              <a:lnSpc>
                <a:spcPct val="100000"/>
              </a:lnSpc>
            </a:pPr>
            <a:r>
              <a:rPr dirty="0" err="1"/>
              <a:t>Diseñamos</a:t>
            </a:r>
            <a:r>
              <a:rPr dirty="0"/>
              <a:t> </a:t>
            </a:r>
            <a:r>
              <a:rPr dirty="0" err="1"/>
              <a:t>presentaciones</a:t>
            </a:r>
            <a:r>
              <a:rPr dirty="0"/>
              <a:t> que </a:t>
            </a:r>
            <a:r>
              <a:rPr dirty="0" err="1"/>
              <a:t>combinan</a:t>
            </a:r>
            <a:r>
              <a:rPr dirty="0"/>
              <a:t> </a:t>
            </a:r>
            <a:r>
              <a:rPr dirty="0" err="1"/>
              <a:t>narrativa</a:t>
            </a:r>
            <a:r>
              <a:rPr dirty="0"/>
              <a:t>, </a:t>
            </a:r>
            <a:r>
              <a:rPr dirty="0" err="1"/>
              <a:t>diseño</a:t>
            </a:r>
            <a:r>
              <a:rPr dirty="0"/>
              <a:t>, </a:t>
            </a:r>
            <a:r>
              <a:rPr dirty="0" err="1"/>
              <a:t>vídeo</a:t>
            </a:r>
            <a:r>
              <a:rPr dirty="0"/>
              <a:t>, </a:t>
            </a:r>
            <a:r>
              <a:rPr dirty="0" err="1"/>
              <a:t>animación</a:t>
            </a:r>
            <a:r>
              <a:rPr dirty="0"/>
              <a:t>, </a:t>
            </a:r>
            <a:r>
              <a:rPr dirty="0" err="1"/>
              <a:t>sonido</a:t>
            </a:r>
            <a:r>
              <a:rPr dirty="0"/>
              <a:t> y </a:t>
            </a:r>
            <a:r>
              <a:rPr dirty="0" err="1"/>
              <a:t>tecnología</a:t>
            </a:r>
            <a:r>
              <a:rPr dirty="0"/>
              <a:t> para </a:t>
            </a:r>
            <a:r>
              <a:rPr dirty="0" err="1"/>
              <a:t>transformar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experiencia</a:t>
            </a:r>
            <a:r>
              <a:rPr dirty="0"/>
              <a:t> visual </a:t>
            </a:r>
            <a:r>
              <a:rPr dirty="0" err="1"/>
              <a:t>capaz</a:t>
            </a:r>
            <a:r>
              <a:rPr dirty="0"/>
              <a:t> de </a:t>
            </a:r>
            <a:r>
              <a:rPr dirty="0" err="1"/>
              <a:t>captar</a:t>
            </a:r>
            <a:r>
              <a:rPr dirty="0"/>
              <a:t> la </a:t>
            </a:r>
            <a:r>
              <a:rPr dirty="0" err="1"/>
              <a:t>atención</a:t>
            </a:r>
            <a:r>
              <a:rPr dirty="0"/>
              <a:t> </a:t>
            </a:r>
            <a:r>
              <a:rPr dirty="0" err="1"/>
              <a:t>desde</a:t>
            </a:r>
            <a:r>
              <a:rPr dirty="0"/>
              <a:t> el primer </a:t>
            </a:r>
            <a:r>
              <a:rPr dirty="0" err="1"/>
              <a:t>segundo</a:t>
            </a:r>
            <a:r>
              <a:rPr dirty="0"/>
              <a:t>.</a:t>
            </a:r>
          </a:p>
        </p:txBody>
      </p:sp>
      <p:sp>
        <p:nvSpPr>
          <p:cNvPr id="177" name="Línea"/>
          <p:cNvSpPr/>
          <p:nvPr/>
        </p:nvSpPr>
        <p:spPr>
          <a:xfrm flipV="1">
            <a:off x="1574800" y="1573494"/>
            <a:ext cx="1" cy="2975611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9" name="Rectángulo 8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04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39" repeatCount="indefinite" fill="hold" display="0">
                  <p:stCondLst>
                    <p:cond delay="indefinite"/>
                  </p:stCondLst>
                </p:cTn>
                <p:tgtEl>
                  <p:spTgt spid="170"/>
                </p:tgtEl>
              </p:cMediaNode>
            </p:audio>
            <p:video>
              <p:cMediaNode vol="100000">
                <p:cTn id="40" fill="hold" display="0">
                  <p:stCondLst>
                    <p:cond delay="indefinite"/>
                  </p:stCondLst>
                </p:cTn>
                <p:tgtEl>
                  <p:spTgt spid="172"/>
                </p:tgtEl>
              </p:cMediaNode>
            </p:video>
            <p:seq concurrent="1" prevAc="none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1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</p:childTnLst>
        </p:cTn>
      </p:par>
    </p:tnLst>
    <p:bldLst>
      <p:bldP spid="173" grpId="0" animBg="1"/>
      <p:bldP spid="173" grpId="1" animBg="1"/>
      <p:bldP spid="176" grpId="0" animBg="1"/>
      <p:bldP spid="176" grpId="1" animBg="1"/>
      <p:bldP spid="177" grpId="0" animBg="1"/>
      <p:bldP spid="177" grpId="1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C4635EB7-425E-46BB-AE6A-F9E6110F080F-1.MP4" descr="C4635EB7-425E-46BB-AE6A-F9E6110F080F-1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80" name="Ordenamos el contenido, construimos el relato y definimos el ritmo.   Cada pantalla tiene una función: presentar una idea, generar expectativa, explicar, sorprender o llevar a una conclusión.…"/>
          <p:cNvSpPr txBox="1"/>
          <p:nvPr/>
        </p:nvSpPr>
        <p:spPr>
          <a:xfrm>
            <a:off x="12497575" y="9588182"/>
            <a:ext cx="7184730" cy="36836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8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 err="1"/>
              <a:t>Ordenamos</a:t>
            </a:r>
            <a:r>
              <a:rPr dirty="0"/>
              <a:t> el </a:t>
            </a:r>
            <a:r>
              <a:rPr dirty="0" err="1"/>
              <a:t>contenido</a:t>
            </a:r>
            <a:r>
              <a:rPr dirty="0"/>
              <a:t>, </a:t>
            </a:r>
            <a:r>
              <a:rPr dirty="0" err="1"/>
              <a:t>construimos</a:t>
            </a:r>
            <a:r>
              <a:rPr dirty="0"/>
              <a:t> el </a:t>
            </a:r>
            <a:r>
              <a:rPr dirty="0" err="1"/>
              <a:t>relato</a:t>
            </a:r>
            <a:r>
              <a:rPr dirty="0"/>
              <a:t> y </a:t>
            </a:r>
            <a:r>
              <a:rPr dirty="0" err="1"/>
              <a:t>definimos</a:t>
            </a:r>
            <a:r>
              <a:rPr dirty="0"/>
              <a:t> el </a:t>
            </a:r>
            <a:r>
              <a:rPr dirty="0" err="1"/>
              <a:t>ritmo</a:t>
            </a:r>
            <a:r>
              <a:rPr dirty="0"/>
              <a:t>.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/>
              <a:t>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pantalla</a:t>
            </a:r>
            <a:r>
              <a:rPr dirty="0"/>
              <a:t> </a:t>
            </a:r>
            <a:r>
              <a:rPr dirty="0" err="1"/>
              <a:t>tiene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función</a:t>
            </a:r>
            <a:r>
              <a:rPr dirty="0"/>
              <a:t>: </a:t>
            </a:r>
            <a:r>
              <a:rPr dirty="0" err="1"/>
              <a:t>presentar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idea, </a:t>
            </a:r>
            <a:r>
              <a:rPr dirty="0" err="1"/>
              <a:t>generar</a:t>
            </a:r>
            <a:r>
              <a:rPr dirty="0"/>
              <a:t> </a:t>
            </a:r>
            <a:r>
              <a:rPr dirty="0" err="1"/>
              <a:t>expectativa</a:t>
            </a:r>
            <a:r>
              <a:rPr dirty="0"/>
              <a:t>, </a:t>
            </a:r>
            <a:r>
              <a:rPr dirty="0" err="1"/>
              <a:t>explicar</a:t>
            </a:r>
            <a:r>
              <a:rPr dirty="0"/>
              <a:t>, </a:t>
            </a:r>
            <a:r>
              <a:rPr dirty="0" err="1"/>
              <a:t>sorprender</a:t>
            </a:r>
            <a:r>
              <a:rPr dirty="0"/>
              <a:t> o </a:t>
            </a:r>
            <a:r>
              <a:rPr dirty="0" err="1"/>
              <a:t>llevar</a:t>
            </a:r>
            <a:r>
              <a:rPr dirty="0"/>
              <a:t> a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conclusión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defTabSz="497840">
              <a:lnSpc>
                <a:spcPct val="8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buena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 no </a:t>
            </a:r>
            <a:r>
              <a:rPr dirty="0" err="1"/>
              <a:t>enseña</a:t>
            </a:r>
            <a:r>
              <a:rPr dirty="0"/>
              <a:t> </a:t>
            </a:r>
            <a:r>
              <a:rPr dirty="0" err="1"/>
              <a:t>información</a:t>
            </a:r>
            <a:r>
              <a:rPr dirty="0"/>
              <a:t>. 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La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hace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avanzar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</p:txBody>
      </p:sp>
      <p:sp>
        <p:nvSpPr>
          <p:cNvPr id="181" name="no empezamos diseñando slides, empezamos encontrando qué merece ser contado."/>
          <p:cNvSpPr txBox="1"/>
          <p:nvPr/>
        </p:nvSpPr>
        <p:spPr>
          <a:xfrm>
            <a:off x="12495385" y="4830909"/>
            <a:ext cx="7832333" cy="411289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r>
              <a:rPr dirty="0"/>
              <a:t>no </a:t>
            </a:r>
            <a:r>
              <a:rPr dirty="0" err="1"/>
              <a:t>empezamos</a:t>
            </a:r>
            <a:r>
              <a:rPr dirty="0"/>
              <a:t> </a:t>
            </a:r>
            <a:r>
              <a:rPr dirty="0" err="1"/>
              <a:t>diseñando</a:t>
            </a:r>
            <a:r>
              <a:rPr dirty="0"/>
              <a:t> slides, </a:t>
            </a:r>
            <a:r>
              <a:rPr dirty="0" err="1"/>
              <a:t>empezamos</a:t>
            </a:r>
            <a:r>
              <a:rPr dirty="0"/>
              <a:t> </a:t>
            </a:r>
            <a:r>
              <a:rPr dirty="0" err="1"/>
              <a:t>encontrando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merece</a:t>
            </a:r>
            <a:r>
              <a:rPr dirty="0"/>
              <a:t> </a:t>
            </a:r>
            <a:r>
              <a:rPr dirty="0" err="1"/>
              <a:t>ser</a:t>
            </a:r>
            <a:r>
              <a:rPr dirty="0"/>
              <a:t> </a:t>
            </a:r>
            <a:r>
              <a:rPr dirty="0" err="1"/>
              <a:t>contado</a:t>
            </a:r>
            <a:r>
              <a:rPr dirty="0"/>
              <a:t>.</a:t>
            </a:r>
          </a:p>
        </p:txBody>
      </p:sp>
      <p:sp>
        <p:nvSpPr>
          <p:cNvPr id="182" name="Línea"/>
          <p:cNvSpPr/>
          <p:nvPr/>
        </p:nvSpPr>
        <p:spPr>
          <a:xfrm flipV="1">
            <a:off x="12231731" y="5205694"/>
            <a:ext cx="1" cy="3638744"/>
          </a:xfrm>
          <a:prstGeom prst="line">
            <a:avLst/>
          </a:prstGeom>
          <a:ln w="50800">
            <a:solidFill>
              <a:srgbClr val="000000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6" name="Rectángulo 5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7" fill="hold" display="0">
                  <p:stCondLst>
                    <p:cond delay="indefinite"/>
                  </p:stCondLst>
                </p:cTn>
                <p:tgtEl>
                  <p:spTgt spid="179"/>
                </p:tgtEl>
              </p:cMediaNode>
            </p:video>
            <p:seq concurrent="1" prevAc="none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17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</p:childTnLst>
        </p:cTn>
      </p:par>
    </p:tnLst>
    <p:bldLst>
      <p:bldP spid="180" grpId="0" animBg="1"/>
      <p:bldP spid="181" grpId="0" animBg="1"/>
      <p:bldP spid="182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magnific_use-only-the-provided-ini_gOzlu8dSXO.mp4" descr="magnific_use-only-the-provided-ini_gOzlu8dSXO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Imagen, vídeo y movimiento trabajando como una sola pieza."/>
          <p:cNvSpPr txBox="1"/>
          <p:nvPr/>
        </p:nvSpPr>
        <p:spPr>
          <a:xfrm>
            <a:off x="12328653" y="1705122"/>
            <a:ext cx="7832333" cy="335407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r>
              <a:rPr dirty="0" err="1"/>
              <a:t>Imagen</a:t>
            </a:r>
            <a:r>
              <a:rPr dirty="0"/>
              <a:t>, </a:t>
            </a:r>
            <a:r>
              <a:rPr dirty="0" err="1"/>
              <a:t>vídeo</a:t>
            </a:r>
            <a:r>
              <a:rPr dirty="0"/>
              <a:t> y </a:t>
            </a:r>
            <a:r>
              <a:rPr dirty="0" err="1"/>
              <a:t>movimiento</a:t>
            </a:r>
            <a:r>
              <a:rPr dirty="0"/>
              <a:t> </a:t>
            </a:r>
            <a:r>
              <a:rPr dirty="0" err="1"/>
              <a:t>trabajando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sola </a:t>
            </a:r>
            <a:r>
              <a:rPr dirty="0" err="1"/>
              <a:t>pieza</a:t>
            </a:r>
            <a:r>
              <a:rPr dirty="0"/>
              <a:t>.</a:t>
            </a:r>
          </a:p>
        </p:txBody>
      </p:sp>
      <p:sp>
        <p:nvSpPr>
          <p:cNvPr id="186" name="Creamos escenas, animaciones, transiciones, vídeos cinematográficos, visualización de datos, gráficos y recursos generados específicamente para cada proyecto.…"/>
          <p:cNvSpPr txBox="1"/>
          <p:nvPr/>
        </p:nvSpPr>
        <p:spPr>
          <a:xfrm>
            <a:off x="16551554" y="9421177"/>
            <a:ext cx="4590953" cy="401764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7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 err="1"/>
              <a:t>Creamos</a:t>
            </a:r>
            <a:r>
              <a:rPr dirty="0"/>
              <a:t> </a:t>
            </a:r>
            <a:r>
              <a:rPr dirty="0" err="1"/>
              <a:t>escenas</a:t>
            </a:r>
            <a:r>
              <a:rPr dirty="0"/>
              <a:t>, </a:t>
            </a:r>
            <a:r>
              <a:rPr dirty="0" err="1"/>
              <a:t>animaciones</a:t>
            </a:r>
            <a:r>
              <a:rPr dirty="0"/>
              <a:t>, </a:t>
            </a:r>
            <a:r>
              <a:rPr dirty="0" err="1"/>
              <a:t>transiciones</a:t>
            </a:r>
            <a:r>
              <a:rPr dirty="0"/>
              <a:t>, </a:t>
            </a:r>
            <a:r>
              <a:rPr dirty="0" err="1"/>
              <a:t>vídeos</a:t>
            </a:r>
            <a:r>
              <a:rPr dirty="0"/>
              <a:t> </a:t>
            </a:r>
            <a:r>
              <a:rPr dirty="0" err="1"/>
              <a:t>cinematográficos</a:t>
            </a:r>
            <a:r>
              <a:rPr dirty="0"/>
              <a:t>, </a:t>
            </a:r>
            <a:r>
              <a:rPr dirty="0" err="1"/>
              <a:t>visualización</a:t>
            </a:r>
            <a:r>
              <a:rPr dirty="0"/>
              <a:t> de </a:t>
            </a:r>
            <a:r>
              <a:rPr dirty="0" err="1"/>
              <a:t>datos</a:t>
            </a:r>
            <a:r>
              <a:rPr dirty="0"/>
              <a:t>, </a:t>
            </a:r>
            <a:r>
              <a:rPr dirty="0" err="1"/>
              <a:t>gráficos</a:t>
            </a:r>
            <a:r>
              <a:rPr dirty="0"/>
              <a:t> y </a:t>
            </a:r>
            <a:r>
              <a:rPr dirty="0" err="1"/>
              <a:t>recursos</a:t>
            </a:r>
            <a:r>
              <a:rPr dirty="0"/>
              <a:t> </a:t>
            </a:r>
            <a:r>
              <a:rPr dirty="0" err="1"/>
              <a:t>generados</a:t>
            </a:r>
            <a:r>
              <a:rPr dirty="0"/>
              <a:t> </a:t>
            </a:r>
            <a:r>
              <a:rPr dirty="0" err="1"/>
              <a:t>específicamente</a:t>
            </a:r>
            <a:r>
              <a:rPr dirty="0"/>
              <a:t> para </a:t>
            </a:r>
            <a:r>
              <a:rPr dirty="0" err="1"/>
              <a:t>cada</a:t>
            </a:r>
            <a:r>
              <a:rPr dirty="0"/>
              <a:t> </a:t>
            </a:r>
            <a:r>
              <a:rPr dirty="0" err="1"/>
              <a:t>proyecto</a:t>
            </a:r>
            <a:r>
              <a:rPr dirty="0"/>
              <a:t>.</a:t>
            </a:r>
          </a:p>
          <a:p>
            <a:pPr defTabSz="497840">
              <a:lnSpc>
                <a:spcPct val="7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/>
              <a:t/>
            </a:r>
            <a:br>
              <a:rPr dirty="0"/>
            </a:br>
            <a:r>
              <a:rPr dirty="0"/>
              <a:t>No </a:t>
            </a:r>
            <a:r>
              <a:rPr dirty="0" err="1"/>
              <a:t>decoramos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,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construimos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su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lenguaje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visual.</a:t>
            </a:r>
          </a:p>
        </p:txBody>
      </p:sp>
      <p:sp>
        <p:nvSpPr>
          <p:cNvPr id="187" name="Línea"/>
          <p:cNvSpPr/>
          <p:nvPr/>
        </p:nvSpPr>
        <p:spPr>
          <a:xfrm flipV="1">
            <a:off x="12064999" y="2005294"/>
            <a:ext cx="1" cy="2975611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188" name="Línea"/>
          <p:cNvSpPr/>
          <p:nvPr/>
        </p:nvSpPr>
        <p:spPr>
          <a:xfrm>
            <a:off x="18615238" y="3439751"/>
            <a:ext cx="2438583" cy="57534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333" y="21577"/>
                </a:lnTo>
                <a:lnTo>
                  <a:pt x="0" y="21600"/>
                </a:lnTo>
              </a:path>
            </a:pathLst>
          </a:custGeom>
          <a:ln w="25400">
            <a:solidFill>
              <a:srgbClr val="FFFFFF"/>
            </a:solidFill>
            <a:miter lim="400000"/>
            <a:headEnd type="oval"/>
            <a:tailEnd type="oval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7" name="Rectángulo 6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2" fill="hold" display="0">
                  <p:stCondLst>
                    <p:cond delay="indefinite"/>
                  </p:stCondLst>
                </p:cTn>
                <p:tgtEl>
                  <p:spTgt spid="184"/>
                </p:tgtEl>
              </p:cMediaNode>
            </p:video>
            <p:seq concurrent="1" prevAc="none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1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</p:childTnLst>
        </p:cTn>
      </p:par>
    </p:tnLst>
    <p:bldLst>
      <p:bldP spid="185" grpId="0" animBg="1"/>
      <p:bldP spid="186" grpId="0" animBg="1"/>
      <p:bldP spid="187" grpId="0" animBg="1"/>
      <p:bldP spid="188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xlip4.mp4" descr="xlip4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Una presentación puede vivir en cualquier pantalla"/>
          <p:cNvSpPr txBox="1"/>
          <p:nvPr/>
        </p:nvSpPr>
        <p:spPr>
          <a:xfrm>
            <a:off x="2092453" y="7583634"/>
            <a:ext cx="7832333" cy="259524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vivir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cualquier</a:t>
            </a:r>
            <a:r>
              <a:rPr dirty="0"/>
              <a:t> </a:t>
            </a:r>
            <a:r>
              <a:rPr dirty="0" err="1"/>
              <a:t>pantalla</a:t>
            </a:r>
            <a:endParaRPr dirty="0"/>
          </a:p>
        </p:txBody>
      </p:sp>
      <p:grpSp>
        <p:nvGrpSpPr>
          <p:cNvPr id="2" name="Grupo 1"/>
          <p:cNvGrpSpPr/>
          <p:nvPr/>
        </p:nvGrpSpPr>
        <p:grpSpPr>
          <a:xfrm>
            <a:off x="2147879" y="10427844"/>
            <a:ext cx="5430223" cy="811682"/>
            <a:chOff x="2147879" y="10427844"/>
            <a:chExt cx="5430223" cy="811682"/>
          </a:xfrm>
        </p:grpSpPr>
        <p:sp>
          <p:nvSpPr>
            <p:cNvPr id="192" name="Rectángulo redondeado"/>
            <p:cNvSpPr/>
            <p:nvPr/>
          </p:nvSpPr>
          <p:spPr>
            <a:xfrm>
              <a:off x="2147879" y="10427844"/>
              <a:ext cx="5430223" cy="811682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3175">
              <a:miter lim="400000"/>
            </a:ln>
          </p:spPr>
          <p:txBody>
            <a:bodyPr lIns="46672" tIns="46672" rIns="46672" bIns="46672" anchor="ctr"/>
            <a:lstStyle/>
            <a:p>
              <a:pPr algn="ctr" defTabSz="898877">
                <a:lnSpc>
                  <a:spcPct val="100000"/>
                </a:lnSpc>
                <a:spcBef>
                  <a:spcPts val="0"/>
                </a:spcBef>
                <a:defRPr sz="3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193" name="más allá del Power Point"/>
            <p:cNvSpPr txBox="1"/>
            <p:nvPr/>
          </p:nvSpPr>
          <p:spPr>
            <a:xfrm>
              <a:off x="2545684" y="10572327"/>
              <a:ext cx="4703192" cy="63944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672" tIns="46672" rIns="46672" bIns="46672" anchor="ctr">
              <a:spAutoFit/>
            </a:bodyPr>
            <a:lstStyle>
              <a:lvl1pPr defTabSz="497840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r>
                <a:rPr dirty="0" err="1"/>
                <a:t>más</a:t>
              </a:r>
              <a:r>
                <a:rPr dirty="0"/>
                <a:t> </a:t>
              </a:r>
              <a:r>
                <a:rPr dirty="0" err="1"/>
                <a:t>allá</a:t>
              </a:r>
              <a:r>
                <a:rPr dirty="0"/>
                <a:t> del Power Point</a:t>
              </a:r>
            </a:p>
          </p:txBody>
        </p:sp>
      </p:grpSp>
      <p:sp>
        <p:nvSpPr>
          <p:cNvPr id="194" name="La misma narrativa puede convertirse en una presentación presencial, una experiencia web, una pieza audiovisual, una presentación para evento, una demo comercial o una presentación corporativa interactiva.…"/>
          <p:cNvSpPr txBox="1"/>
          <p:nvPr/>
        </p:nvSpPr>
        <p:spPr>
          <a:xfrm>
            <a:off x="15281554" y="3242946"/>
            <a:ext cx="4590953" cy="47109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10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/>
              <a:t>La </a:t>
            </a:r>
            <a:r>
              <a:rPr dirty="0" err="1"/>
              <a:t>misma</a:t>
            </a:r>
            <a:r>
              <a:rPr dirty="0"/>
              <a:t> </a:t>
            </a:r>
            <a:r>
              <a:rPr dirty="0" err="1"/>
              <a:t>narrativa</a:t>
            </a:r>
            <a:r>
              <a:rPr dirty="0"/>
              <a:t> </a:t>
            </a:r>
            <a:r>
              <a:rPr dirty="0" err="1"/>
              <a:t>puede</a:t>
            </a:r>
            <a:r>
              <a:rPr dirty="0"/>
              <a:t> </a:t>
            </a:r>
            <a:r>
              <a:rPr dirty="0" err="1"/>
              <a:t>convertirse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 </a:t>
            </a:r>
            <a:r>
              <a:rPr dirty="0" err="1"/>
              <a:t>presencial</a:t>
            </a:r>
            <a:r>
              <a:rPr dirty="0"/>
              <a:t>,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experiencia</a:t>
            </a:r>
            <a:r>
              <a:rPr dirty="0"/>
              <a:t> web,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pieza</a:t>
            </a:r>
            <a:r>
              <a:rPr dirty="0"/>
              <a:t> audiovisual,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 para </a:t>
            </a:r>
            <a:r>
              <a:rPr dirty="0" err="1"/>
              <a:t>evento</a:t>
            </a:r>
            <a:r>
              <a:rPr dirty="0"/>
              <a:t>, </a:t>
            </a:r>
            <a:r>
              <a:rPr dirty="0" err="1"/>
              <a:t>una</a:t>
            </a:r>
            <a:r>
              <a:rPr dirty="0"/>
              <a:t> demo </a:t>
            </a:r>
            <a:r>
              <a:rPr dirty="0" err="1"/>
              <a:t>comercial</a:t>
            </a:r>
            <a:r>
              <a:rPr dirty="0"/>
              <a:t> o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presentación</a:t>
            </a:r>
            <a:r>
              <a:rPr dirty="0"/>
              <a:t> </a:t>
            </a:r>
            <a:r>
              <a:rPr dirty="0" err="1"/>
              <a:t>corporativa</a:t>
            </a:r>
            <a:r>
              <a:rPr dirty="0"/>
              <a:t> </a:t>
            </a:r>
            <a:r>
              <a:rPr dirty="0" err="1"/>
              <a:t>interactiva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defTabSz="497840">
              <a:lnSpc>
                <a:spcPct val="10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dirty="0"/>
              <a:t>Un </a:t>
            </a:r>
            <a:r>
              <a:rPr dirty="0" err="1"/>
              <a:t>concepto</a:t>
            </a:r>
            <a:r>
              <a:rPr dirty="0"/>
              <a:t>. </a:t>
            </a:r>
            <a:r>
              <a:rPr dirty="0" err="1"/>
              <a:t>Múltiples</a:t>
            </a:r>
            <a:r>
              <a:rPr dirty="0"/>
              <a:t> </a:t>
            </a:r>
            <a:r>
              <a:rPr dirty="0" err="1"/>
              <a:t>formatos</a:t>
            </a:r>
            <a:r>
              <a:rPr dirty="0"/>
              <a:t>.</a:t>
            </a:r>
          </a:p>
        </p:txBody>
      </p:sp>
      <p:sp>
        <p:nvSpPr>
          <p:cNvPr id="195" name="Línea"/>
          <p:cNvSpPr/>
          <p:nvPr/>
        </p:nvSpPr>
        <p:spPr>
          <a:xfrm flipV="1">
            <a:off x="1828800" y="7872694"/>
            <a:ext cx="0" cy="2017126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196" name="Línea"/>
          <p:cNvSpPr/>
          <p:nvPr/>
        </p:nvSpPr>
        <p:spPr>
          <a:xfrm>
            <a:off x="5554007" y="1947843"/>
            <a:ext cx="11661454" cy="51549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" y="21600"/>
                </a:moveTo>
                <a:lnTo>
                  <a:pt x="0" y="0"/>
                </a:lnTo>
                <a:lnTo>
                  <a:pt x="21553" y="13"/>
                </a:lnTo>
                <a:lnTo>
                  <a:pt x="21600" y="5635"/>
                </a:lnTo>
              </a:path>
            </a:pathLst>
          </a:custGeom>
          <a:ln w="25400">
            <a:solidFill>
              <a:srgbClr val="FFFFFF"/>
            </a:solidFill>
            <a:miter lim="400000"/>
            <a:headEnd type="oval"/>
            <a:tailEnd type="oval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9" name="Rectángulo 8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8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5" fill="hold" display="0">
                  <p:stCondLst>
                    <p:cond delay="indefinite"/>
                  </p:stCondLst>
                </p:cTn>
                <p:tgtEl>
                  <p:spTgt spid="190"/>
                </p:tgtEl>
              </p:cMediaNode>
            </p:video>
            <p:seq concurrent="1" prevAc="none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0" dur="1" fill="hold"/>
                                        <p:tgtEl>
                                          <p:spTgt spid="1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</p:childTnLst>
        </p:cTn>
      </p:par>
    </p:tnLst>
    <p:bldLst>
      <p:bldP spid="191" grpId="0" animBg="1"/>
      <p:bldP spid="194" grpId="0" animBg="1"/>
      <p:bldP spid="195" grpId="0" animBg="1"/>
      <p:bldP spid="196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clip5b.mp4" descr="clip5b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G_8345.PNG" descr="IMG_8345.PNG"/>
          <p:cNvPicPr>
            <a:picLocks noChangeAspect="1"/>
          </p:cNvPicPr>
          <p:nvPr/>
        </p:nvPicPr>
        <p:blipFill>
          <a:blip r:embed="rId5">
            <a:alphaModFix amt="45689"/>
            <a:extLst/>
          </a:blip>
          <a:srcRect l="32885" t="16170" r="34300" b="50127"/>
          <a:stretch>
            <a:fillRect/>
          </a:stretch>
        </p:blipFill>
        <p:spPr>
          <a:xfrm>
            <a:off x="15098816" y="2963147"/>
            <a:ext cx="3109461" cy="31934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8" extrusionOk="0">
                <a:moveTo>
                  <a:pt x="15676" y="82"/>
                </a:moveTo>
                <a:cubicBezTo>
                  <a:pt x="16527" y="151"/>
                  <a:pt x="17189" y="160"/>
                  <a:pt x="19477" y="135"/>
                </a:cubicBezTo>
                <a:cubicBezTo>
                  <a:pt x="20922" y="119"/>
                  <a:pt x="21194" y="201"/>
                  <a:pt x="21475" y="735"/>
                </a:cubicBezTo>
                <a:cubicBezTo>
                  <a:pt x="21581" y="936"/>
                  <a:pt x="21600" y="1116"/>
                  <a:pt x="21600" y="1905"/>
                </a:cubicBezTo>
                <a:lnTo>
                  <a:pt x="21600" y="1906"/>
                </a:lnTo>
                <a:cubicBezTo>
                  <a:pt x="21600" y="2422"/>
                  <a:pt x="21570" y="2894"/>
                  <a:pt x="21532" y="2962"/>
                </a:cubicBezTo>
                <a:cubicBezTo>
                  <a:pt x="21487" y="3043"/>
                  <a:pt x="21466" y="5631"/>
                  <a:pt x="21467" y="10761"/>
                </a:cubicBezTo>
                <a:lnTo>
                  <a:pt x="21469" y="18439"/>
                </a:lnTo>
                <a:lnTo>
                  <a:pt x="21302" y="18735"/>
                </a:lnTo>
                <a:cubicBezTo>
                  <a:pt x="21039" y="19204"/>
                  <a:pt x="20884" y="19266"/>
                  <a:pt x="19559" y="19433"/>
                </a:cubicBezTo>
                <a:lnTo>
                  <a:pt x="19197" y="19479"/>
                </a:lnTo>
                <a:lnTo>
                  <a:pt x="19177" y="19862"/>
                </a:lnTo>
                <a:cubicBezTo>
                  <a:pt x="19166" y="20073"/>
                  <a:pt x="19129" y="20273"/>
                  <a:pt x="19095" y="20307"/>
                </a:cubicBezTo>
                <a:cubicBezTo>
                  <a:pt x="19061" y="20340"/>
                  <a:pt x="19033" y="20480"/>
                  <a:pt x="19033" y="20618"/>
                </a:cubicBezTo>
                <a:cubicBezTo>
                  <a:pt x="19033" y="20830"/>
                  <a:pt x="18987" y="20914"/>
                  <a:pt x="18742" y="21152"/>
                </a:cubicBezTo>
                <a:lnTo>
                  <a:pt x="18452" y="21434"/>
                </a:lnTo>
                <a:lnTo>
                  <a:pt x="17311" y="21399"/>
                </a:lnTo>
                <a:cubicBezTo>
                  <a:pt x="15566" y="21346"/>
                  <a:pt x="15171" y="21350"/>
                  <a:pt x="14458" y="21431"/>
                </a:cubicBezTo>
                <a:cubicBezTo>
                  <a:pt x="13607" y="21527"/>
                  <a:pt x="3444" y="21583"/>
                  <a:pt x="3301" y="21492"/>
                </a:cubicBezTo>
                <a:cubicBezTo>
                  <a:pt x="3245" y="21457"/>
                  <a:pt x="2632" y="21430"/>
                  <a:pt x="1894" y="21429"/>
                </a:cubicBezTo>
                <a:lnTo>
                  <a:pt x="585" y="21428"/>
                </a:lnTo>
                <a:lnTo>
                  <a:pt x="296" y="21148"/>
                </a:lnTo>
                <a:lnTo>
                  <a:pt x="7" y="20868"/>
                </a:lnTo>
                <a:lnTo>
                  <a:pt x="36" y="17521"/>
                </a:lnTo>
                <a:cubicBezTo>
                  <a:pt x="51" y="15680"/>
                  <a:pt x="84" y="13976"/>
                  <a:pt x="109" y="13734"/>
                </a:cubicBezTo>
                <a:cubicBezTo>
                  <a:pt x="139" y="13435"/>
                  <a:pt x="128" y="13247"/>
                  <a:pt x="74" y="13149"/>
                </a:cubicBezTo>
                <a:cubicBezTo>
                  <a:pt x="23" y="13057"/>
                  <a:pt x="11" y="12905"/>
                  <a:pt x="41" y="12727"/>
                </a:cubicBezTo>
                <a:cubicBezTo>
                  <a:pt x="67" y="12574"/>
                  <a:pt x="100" y="12089"/>
                  <a:pt x="116" y="11650"/>
                </a:cubicBezTo>
                <a:cubicBezTo>
                  <a:pt x="131" y="11211"/>
                  <a:pt x="175" y="10791"/>
                  <a:pt x="214" y="10718"/>
                </a:cubicBezTo>
                <a:cubicBezTo>
                  <a:pt x="257" y="10635"/>
                  <a:pt x="268" y="10372"/>
                  <a:pt x="242" y="10015"/>
                </a:cubicBezTo>
                <a:cubicBezTo>
                  <a:pt x="219" y="9702"/>
                  <a:pt x="174" y="8223"/>
                  <a:pt x="141" y="6729"/>
                </a:cubicBezTo>
                <a:cubicBezTo>
                  <a:pt x="109" y="5235"/>
                  <a:pt x="64" y="3761"/>
                  <a:pt x="42" y="3452"/>
                </a:cubicBezTo>
                <a:lnTo>
                  <a:pt x="0" y="2891"/>
                </a:lnTo>
                <a:lnTo>
                  <a:pt x="0" y="2891"/>
                </a:lnTo>
                <a:lnTo>
                  <a:pt x="235" y="2663"/>
                </a:lnTo>
                <a:cubicBezTo>
                  <a:pt x="458" y="2447"/>
                  <a:pt x="488" y="2437"/>
                  <a:pt x="783" y="2476"/>
                </a:cubicBezTo>
                <a:cubicBezTo>
                  <a:pt x="955" y="2500"/>
                  <a:pt x="1340" y="2533"/>
                  <a:pt x="1639" y="2551"/>
                </a:cubicBezTo>
                <a:cubicBezTo>
                  <a:pt x="2103" y="2580"/>
                  <a:pt x="2182" y="2570"/>
                  <a:pt x="2182" y="2484"/>
                </a:cubicBezTo>
                <a:cubicBezTo>
                  <a:pt x="2182" y="2429"/>
                  <a:pt x="2209" y="2383"/>
                  <a:pt x="2241" y="2383"/>
                </a:cubicBezTo>
                <a:cubicBezTo>
                  <a:pt x="2273" y="2383"/>
                  <a:pt x="2304" y="2002"/>
                  <a:pt x="2310" y="1536"/>
                </a:cubicBezTo>
                <a:cubicBezTo>
                  <a:pt x="2315" y="1060"/>
                  <a:pt x="2347" y="680"/>
                  <a:pt x="2383" y="668"/>
                </a:cubicBezTo>
                <a:cubicBezTo>
                  <a:pt x="2418" y="656"/>
                  <a:pt x="2431" y="623"/>
                  <a:pt x="2412" y="594"/>
                </a:cubicBezTo>
                <a:cubicBezTo>
                  <a:pt x="2394" y="565"/>
                  <a:pt x="2501" y="438"/>
                  <a:pt x="2652" y="314"/>
                </a:cubicBezTo>
                <a:lnTo>
                  <a:pt x="2925" y="86"/>
                </a:lnTo>
                <a:lnTo>
                  <a:pt x="4709" y="51"/>
                </a:lnTo>
                <a:cubicBezTo>
                  <a:pt x="5691" y="32"/>
                  <a:pt x="7338" y="15"/>
                  <a:pt x="8369" y="14"/>
                </a:cubicBezTo>
                <a:cubicBezTo>
                  <a:pt x="9401" y="12"/>
                  <a:pt x="10379" y="9"/>
                  <a:pt x="10542" y="7"/>
                </a:cubicBezTo>
                <a:cubicBezTo>
                  <a:pt x="12166" y="-17"/>
                  <a:pt x="14964" y="24"/>
                  <a:pt x="15676" y="82"/>
                </a:cubicBezTo>
                <a:close/>
              </a:path>
            </a:pathLst>
          </a:custGeom>
          <a:ln w="3175">
            <a:miter lim="400000"/>
          </a:ln>
        </p:spPr>
      </p:pic>
      <p:sp>
        <p:nvSpPr>
          <p:cNvPr id="200" name="y sí, también en Power Point"/>
          <p:cNvSpPr txBox="1"/>
          <p:nvPr/>
        </p:nvSpPr>
        <p:spPr>
          <a:xfrm>
            <a:off x="2346453" y="2197247"/>
            <a:ext cx="7832333" cy="183642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10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/>
              <a:t>y </a:t>
            </a:r>
            <a:r>
              <a:rPr dirty="0" err="1"/>
              <a:t>sí</a:t>
            </a:r>
            <a:r>
              <a:rPr dirty="0"/>
              <a:t>, </a:t>
            </a:r>
            <a:r>
              <a:rPr dirty="0" err="1"/>
              <a:t>también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/>
            </a:r>
            <a:br>
              <a:rPr dirty="0"/>
            </a:br>
            <a:r>
              <a:rPr dirty="0"/>
              <a:t>Power Point</a:t>
            </a:r>
          </a:p>
        </p:txBody>
      </p:sp>
      <p:grpSp>
        <p:nvGrpSpPr>
          <p:cNvPr id="2" name="Grupo 1"/>
          <p:cNvGrpSpPr/>
          <p:nvPr/>
        </p:nvGrpSpPr>
        <p:grpSpPr>
          <a:xfrm>
            <a:off x="2401879" y="4154044"/>
            <a:ext cx="5861896" cy="811682"/>
            <a:chOff x="2401879" y="4154044"/>
            <a:chExt cx="5861896" cy="811682"/>
          </a:xfrm>
        </p:grpSpPr>
        <p:sp>
          <p:nvSpPr>
            <p:cNvPr id="201" name="Rectángulo redondeado"/>
            <p:cNvSpPr/>
            <p:nvPr/>
          </p:nvSpPr>
          <p:spPr>
            <a:xfrm>
              <a:off x="2401879" y="4154044"/>
              <a:ext cx="5861896" cy="811682"/>
            </a:xfrm>
            <a:prstGeom prst="roundRect">
              <a:avLst>
                <a:gd name="adj" fmla="val 50000"/>
              </a:avLst>
            </a:prstGeom>
            <a:solidFill>
              <a:srgbClr val="000000"/>
            </a:solidFill>
            <a:ln w="3175">
              <a:miter lim="400000"/>
            </a:ln>
          </p:spPr>
          <p:txBody>
            <a:bodyPr lIns="46672" tIns="46672" rIns="46672" bIns="46672" anchor="ctr"/>
            <a:lstStyle/>
            <a:p>
              <a:pPr algn="ctr" defTabSz="898877">
                <a:lnSpc>
                  <a:spcPct val="100000"/>
                </a:lnSpc>
                <a:spcBef>
                  <a:spcPts val="0"/>
                </a:spcBef>
                <a:defRPr sz="3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02" name="pero no como lo conocías"/>
            <p:cNvSpPr txBox="1"/>
            <p:nvPr/>
          </p:nvSpPr>
          <p:spPr>
            <a:xfrm>
              <a:off x="2799684" y="4279072"/>
              <a:ext cx="5066285" cy="639445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672" tIns="46672" rIns="46672" bIns="46672" anchor="ctr">
              <a:spAutoFit/>
            </a:bodyPr>
            <a:lstStyle>
              <a:lvl1pPr defTabSz="497840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</a:defRPr>
              </a:lvl1pPr>
            </a:lstStyle>
            <a:p>
              <a:r>
                <a:rPr dirty="0" err="1"/>
                <a:t>pero</a:t>
              </a:r>
              <a:r>
                <a:rPr dirty="0"/>
                <a:t> no </a:t>
              </a:r>
              <a:r>
                <a:rPr dirty="0" err="1"/>
                <a:t>como</a:t>
              </a:r>
              <a:r>
                <a:rPr dirty="0"/>
                <a:t> lo </a:t>
              </a:r>
              <a:r>
                <a:rPr dirty="0" err="1"/>
                <a:t>conocías</a:t>
              </a:r>
              <a:endParaRPr dirty="0"/>
            </a:p>
          </p:txBody>
        </p:sp>
      </p:grpSp>
      <p:sp>
        <p:nvSpPr>
          <p:cNvPr id="203" name="PowerPoint permite hoy trabajar con vídeo, animaciones, transiciones fluidas, contenido 3D e interacción.  Nosotros utilizamos esas posibilidades con criterio audiovisual y diseño profesional para llevarlo mucho más lejos.…"/>
          <p:cNvSpPr txBox="1"/>
          <p:nvPr/>
        </p:nvSpPr>
        <p:spPr>
          <a:xfrm>
            <a:off x="15281554" y="7035107"/>
            <a:ext cx="4590953" cy="62497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10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/>
              <a:t>PowerPoint </a:t>
            </a:r>
            <a:r>
              <a:rPr dirty="0" err="1"/>
              <a:t>permite</a:t>
            </a:r>
            <a:r>
              <a:rPr dirty="0"/>
              <a:t> hoy </a:t>
            </a:r>
            <a:r>
              <a:rPr dirty="0" err="1"/>
              <a:t>trabajar</a:t>
            </a:r>
            <a:r>
              <a:rPr dirty="0"/>
              <a:t> con </a:t>
            </a:r>
            <a:r>
              <a:rPr dirty="0" err="1"/>
              <a:t>vídeo</a:t>
            </a:r>
            <a:r>
              <a:rPr dirty="0"/>
              <a:t>, </a:t>
            </a:r>
            <a:r>
              <a:rPr dirty="0" err="1"/>
              <a:t>animaciones</a:t>
            </a:r>
            <a:r>
              <a:rPr dirty="0"/>
              <a:t>, </a:t>
            </a:r>
            <a:r>
              <a:rPr dirty="0" err="1"/>
              <a:t>transiciones</a:t>
            </a:r>
            <a:r>
              <a:rPr dirty="0"/>
              <a:t> </a:t>
            </a:r>
            <a:r>
              <a:rPr dirty="0" err="1"/>
              <a:t>fluidas</a:t>
            </a:r>
            <a:r>
              <a:rPr dirty="0"/>
              <a:t>, </a:t>
            </a:r>
            <a:r>
              <a:rPr dirty="0" err="1"/>
              <a:t>contenido</a:t>
            </a:r>
            <a:r>
              <a:rPr dirty="0"/>
              <a:t> 3D e </a:t>
            </a:r>
            <a:r>
              <a:rPr dirty="0" err="1"/>
              <a:t>interacción</a:t>
            </a:r>
            <a:r>
              <a:rPr dirty="0"/>
              <a:t>.</a:t>
            </a:r>
            <a:br>
              <a:rPr dirty="0"/>
            </a:br>
            <a:r>
              <a:rPr dirty="0"/>
              <a:t/>
            </a:r>
            <a:br>
              <a:rPr dirty="0"/>
            </a:br>
            <a:r>
              <a:rPr dirty="0" err="1"/>
              <a:t>Nosotros</a:t>
            </a:r>
            <a:r>
              <a:rPr dirty="0"/>
              <a:t> </a:t>
            </a:r>
            <a:r>
              <a:rPr dirty="0" err="1"/>
              <a:t>utilizamos</a:t>
            </a:r>
            <a:r>
              <a:rPr dirty="0"/>
              <a:t> </a:t>
            </a:r>
            <a:r>
              <a:rPr dirty="0" err="1"/>
              <a:t>esas</a:t>
            </a:r>
            <a:r>
              <a:rPr dirty="0"/>
              <a:t> </a:t>
            </a:r>
            <a:r>
              <a:rPr dirty="0" err="1"/>
              <a:t>posibilidades</a:t>
            </a:r>
            <a:r>
              <a:rPr dirty="0"/>
              <a:t> con </a:t>
            </a:r>
            <a:r>
              <a:rPr dirty="0" err="1"/>
              <a:t>criterio</a:t>
            </a:r>
            <a:r>
              <a:rPr dirty="0"/>
              <a:t> audiovisual y </a:t>
            </a:r>
            <a:r>
              <a:rPr dirty="0" err="1"/>
              <a:t>diseño</a:t>
            </a:r>
            <a:r>
              <a:rPr dirty="0"/>
              <a:t> </a:t>
            </a:r>
            <a:r>
              <a:rPr dirty="0" err="1"/>
              <a:t>profesional</a:t>
            </a:r>
            <a:r>
              <a:rPr dirty="0"/>
              <a:t> para </a:t>
            </a:r>
            <a:r>
              <a:rPr dirty="0" err="1"/>
              <a:t>llevarlo</a:t>
            </a:r>
            <a:r>
              <a:rPr dirty="0"/>
              <a:t> mucho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lejos</a:t>
            </a:r>
            <a:r>
              <a:rPr dirty="0"/>
              <a:t>.</a:t>
            </a:r>
            <a:br>
              <a:rPr dirty="0"/>
            </a:br>
            <a:endParaRPr dirty="0"/>
          </a:p>
          <a:p>
            <a:pPr defTabSz="497840">
              <a:lnSpc>
                <a:spcPct val="10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/>
              <a:t>El </a:t>
            </a:r>
            <a:r>
              <a:rPr dirty="0" err="1"/>
              <a:t>resultado</a:t>
            </a:r>
            <a:r>
              <a:rPr dirty="0"/>
              <a:t> </a:t>
            </a:r>
            <a:r>
              <a:rPr dirty="0" err="1"/>
              <a:t>sigue</a:t>
            </a:r>
            <a:r>
              <a:rPr dirty="0"/>
              <a:t> </a:t>
            </a:r>
            <a:r>
              <a:rPr dirty="0" err="1"/>
              <a:t>siendo</a:t>
            </a:r>
            <a:r>
              <a:rPr dirty="0"/>
              <a:t> </a:t>
            </a:r>
            <a:r>
              <a:rPr dirty="0" err="1"/>
              <a:t>práctico</a:t>
            </a:r>
            <a:r>
              <a:rPr dirty="0"/>
              <a:t> y presentable, 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solo que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deja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de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parecer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una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presentación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 </a:t>
            </a:r>
            <a:r>
              <a:rPr dirty="0" err="1">
                <a:latin typeface="Poppins Light"/>
                <a:ea typeface="Poppins Light"/>
                <a:cs typeface="Poppins Light"/>
                <a:sym typeface="Poppins Light"/>
              </a:rPr>
              <a:t>convencional</a:t>
            </a:r>
            <a:r>
              <a:rPr dirty="0">
                <a:latin typeface="Poppins Light"/>
                <a:ea typeface="Poppins Light"/>
                <a:cs typeface="Poppins Light"/>
                <a:sym typeface="Poppins Light"/>
              </a:rPr>
              <a:t>.</a:t>
            </a:r>
          </a:p>
        </p:txBody>
      </p:sp>
      <p:sp>
        <p:nvSpPr>
          <p:cNvPr id="204" name="Línea"/>
          <p:cNvSpPr/>
          <p:nvPr/>
        </p:nvSpPr>
        <p:spPr>
          <a:xfrm flipV="1">
            <a:off x="2082800" y="2487894"/>
            <a:ext cx="0" cy="1255126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205" name="Línea"/>
          <p:cNvSpPr/>
          <p:nvPr/>
        </p:nvSpPr>
        <p:spPr>
          <a:xfrm>
            <a:off x="5554007" y="5526167"/>
            <a:ext cx="9302032" cy="4810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0" y="0"/>
                </a:moveTo>
                <a:lnTo>
                  <a:pt x="0" y="21571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FFFFF"/>
            </a:solidFill>
            <a:miter lim="400000"/>
            <a:headEnd type="oval"/>
            <a:tailEnd type="oval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10" name="Rectángulo 9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40" fill="hold" display="0">
                  <p:stCondLst>
                    <p:cond delay="indefinite"/>
                  </p:stCondLst>
                </p:cTn>
                <p:tgtEl>
                  <p:spTgt spid="198"/>
                </p:tgtEl>
              </p:cMediaNode>
            </p:video>
            <p:seq concurrent="1" prevAc="none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5" dur="1" fill="hold"/>
                                        <p:tgtEl>
                                          <p:spTgt spid="1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</p:childTnLst>
        </p:cTn>
      </p:par>
    </p:tnLst>
    <p:bldLst>
      <p:bldP spid="200" grpId="0" animBg="1"/>
      <p:bldP spid="203" grpId="0" animBg="1"/>
      <p:bldP spid="204" grpId="0" animBg="1"/>
      <p:bldP spid="205" grpId="0" animBg="1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clip6.mp4" descr="clip6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hay presentaciones que no deberían parecer una plantilla."/>
          <p:cNvSpPr txBox="1"/>
          <p:nvPr/>
        </p:nvSpPr>
        <p:spPr>
          <a:xfrm>
            <a:off x="1359391" y="1087551"/>
            <a:ext cx="7832333" cy="263341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5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pPr>
              <a:lnSpc>
                <a:spcPct val="100000"/>
              </a:lnSpc>
            </a:pPr>
            <a:r>
              <a:rPr dirty="0"/>
              <a:t>hay </a:t>
            </a:r>
            <a:r>
              <a:rPr dirty="0" err="1"/>
              <a:t>presentaciones</a:t>
            </a:r>
            <a:r>
              <a:rPr dirty="0"/>
              <a:t> que no </a:t>
            </a:r>
            <a:r>
              <a:rPr dirty="0" err="1"/>
              <a:t>deberían</a:t>
            </a:r>
            <a:r>
              <a:rPr dirty="0"/>
              <a:t> </a:t>
            </a:r>
            <a:r>
              <a:rPr dirty="0" err="1"/>
              <a:t>parecer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plantilla</a:t>
            </a:r>
            <a:r>
              <a:rPr dirty="0"/>
              <a:t>.</a:t>
            </a:r>
          </a:p>
        </p:txBody>
      </p:sp>
      <p:sp>
        <p:nvSpPr>
          <p:cNvPr id="209" name="Línea"/>
          <p:cNvSpPr/>
          <p:nvPr/>
        </p:nvSpPr>
        <p:spPr>
          <a:xfrm flipV="1">
            <a:off x="1095737" y="1395694"/>
            <a:ext cx="1" cy="2017126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210" name="Propuestas comerciales, grandes proyectos, consejos de administración, lanzamientos, convenciones, ferias, conferencias, presentaciones institucionales ……"/>
          <p:cNvSpPr txBox="1"/>
          <p:nvPr/>
        </p:nvSpPr>
        <p:spPr>
          <a:xfrm>
            <a:off x="15281554" y="8151177"/>
            <a:ext cx="4590953" cy="401764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/>
          <a:p>
            <a:pPr defTabSz="497840">
              <a:lnSpc>
                <a:spcPct val="10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Thin"/>
                <a:ea typeface="Poppins Thin"/>
                <a:cs typeface="Poppins Thin"/>
                <a:sym typeface="Poppins Thin"/>
              </a:defRPr>
            </a:pPr>
            <a:r>
              <a:rPr dirty="0" err="1"/>
              <a:t>Propuestas</a:t>
            </a:r>
            <a:r>
              <a:rPr dirty="0"/>
              <a:t> </a:t>
            </a:r>
            <a:r>
              <a:rPr dirty="0" err="1"/>
              <a:t>comerciales</a:t>
            </a:r>
            <a:r>
              <a:rPr dirty="0"/>
              <a:t>, </a:t>
            </a:r>
            <a:r>
              <a:rPr dirty="0" err="1"/>
              <a:t>grandes</a:t>
            </a:r>
            <a:r>
              <a:rPr dirty="0"/>
              <a:t> </a:t>
            </a:r>
            <a:r>
              <a:rPr dirty="0" err="1"/>
              <a:t>proyectos</a:t>
            </a:r>
            <a:r>
              <a:rPr dirty="0"/>
              <a:t>, </a:t>
            </a:r>
            <a:r>
              <a:rPr dirty="0" err="1"/>
              <a:t>consejos</a:t>
            </a:r>
            <a:r>
              <a:rPr dirty="0"/>
              <a:t> de </a:t>
            </a:r>
            <a:r>
              <a:rPr dirty="0" err="1"/>
              <a:t>administración</a:t>
            </a:r>
            <a:r>
              <a:rPr dirty="0"/>
              <a:t>, </a:t>
            </a:r>
            <a:r>
              <a:rPr dirty="0" err="1"/>
              <a:t>lanzamientos</a:t>
            </a:r>
            <a:r>
              <a:rPr dirty="0"/>
              <a:t>, </a:t>
            </a:r>
            <a:r>
              <a:rPr dirty="0" err="1"/>
              <a:t>convenciones</a:t>
            </a:r>
            <a:r>
              <a:rPr dirty="0"/>
              <a:t>, ferias, </a:t>
            </a:r>
            <a:r>
              <a:rPr dirty="0" err="1"/>
              <a:t>conferencias</a:t>
            </a:r>
            <a:r>
              <a:rPr dirty="0"/>
              <a:t>, </a:t>
            </a:r>
            <a:r>
              <a:rPr dirty="0" err="1"/>
              <a:t>presentaciones</a:t>
            </a:r>
            <a:r>
              <a:rPr dirty="0"/>
              <a:t> </a:t>
            </a:r>
            <a:r>
              <a:rPr dirty="0" err="1"/>
              <a:t>institucionales</a:t>
            </a:r>
            <a:r>
              <a:rPr dirty="0"/>
              <a:t> …</a:t>
            </a:r>
            <a:br>
              <a:rPr dirty="0"/>
            </a:br>
            <a:endParaRPr dirty="0"/>
          </a:p>
          <a:p>
            <a:pPr defTabSz="497840">
              <a:lnSpc>
                <a:spcPct val="70000"/>
              </a:lnSpc>
              <a:spcBef>
                <a:spcPts val="0"/>
              </a:spcBef>
              <a:defRPr sz="2500">
                <a:solidFill>
                  <a:srgbClr val="071216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dirty="0" err="1"/>
              <a:t>Cuando</a:t>
            </a:r>
            <a:r>
              <a:rPr dirty="0"/>
              <a:t> la </a:t>
            </a:r>
            <a:r>
              <a:rPr dirty="0" err="1"/>
              <a:t>oportunidad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importante</a:t>
            </a:r>
            <a:r>
              <a:rPr dirty="0"/>
              <a:t>, la forma de </a:t>
            </a:r>
            <a:r>
              <a:rPr dirty="0" err="1"/>
              <a:t>contarla</a:t>
            </a:r>
            <a:r>
              <a:rPr dirty="0"/>
              <a:t> </a:t>
            </a:r>
            <a:r>
              <a:rPr dirty="0" err="1"/>
              <a:t>también</a:t>
            </a:r>
            <a:r>
              <a:rPr dirty="0"/>
              <a:t> lo </a:t>
            </a:r>
            <a:r>
              <a:rPr dirty="0" err="1"/>
              <a:t>es</a:t>
            </a:r>
            <a:r>
              <a:rPr dirty="0"/>
              <a:t>.</a:t>
            </a:r>
          </a:p>
        </p:txBody>
      </p:sp>
      <p:sp>
        <p:nvSpPr>
          <p:cNvPr id="211" name="Línea"/>
          <p:cNvSpPr/>
          <p:nvPr/>
        </p:nvSpPr>
        <p:spPr>
          <a:xfrm>
            <a:off x="8570956" y="2235200"/>
            <a:ext cx="8318915" cy="5570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595" y="49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FFFFF"/>
            </a:solidFill>
            <a:miter lim="400000"/>
            <a:headEnd type="oval"/>
            <a:tailEnd type="oval"/>
          </a:ln>
        </p:spPr>
        <p:txBody>
          <a:bodyPr lIns="46672" tIns="46672" rIns="46672" bIns="46672" anchor="ctr"/>
          <a:lstStyle/>
          <a:p>
            <a:endParaRPr/>
          </a:p>
        </p:txBody>
      </p:sp>
      <p:sp>
        <p:nvSpPr>
          <p:cNvPr id="7" name="Rectángulo 6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32" fill="hold" display="0">
                  <p:stCondLst>
                    <p:cond delay="indefinite"/>
                  </p:stCondLst>
                </p:cTn>
                <p:tgtEl>
                  <p:spTgt spid="207"/>
                </p:tgtEl>
              </p:cMediaNode>
            </p:video>
            <p:seq concurrent="1" prevAc="none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20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7"/>
                  </p:tgtEl>
                </p:cond>
              </p:nextCondLst>
            </p:seq>
          </p:childTnLst>
        </p:cTn>
      </p:par>
    </p:tnLst>
    <p:bldLst>
      <p:bldP spid="208" grpId="0" animBg="1"/>
      <p:bldP spid="209" grpId="0" animBg="1"/>
      <p:bldP spid="210" grpId="0" animBg="1"/>
      <p:bldP spid="211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clip7.mp4" descr="clip7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2402800" cy="14935200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Rectángulo redondeado"/>
          <p:cNvSpPr/>
          <p:nvPr/>
        </p:nvSpPr>
        <p:spPr>
          <a:xfrm>
            <a:off x="8348355" y="7723762"/>
            <a:ext cx="5706090" cy="1758124"/>
          </a:xfrm>
          <a:prstGeom prst="roundRect">
            <a:avLst>
              <a:gd name="adj" fmla="val 50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46672" tIns="46672" rIns="46672" bIns="46672" anchor="ctr"/>
          <a:lstStyle/>
          <a:p>
            <a:pPr algn="ctr" defTabSz="898877">
              <a:lnSpc>
                <a:spcPct val="100000"/>
              </a:lnSpc>
              <a:spcBef>
                <a:spcPts val="0"/>
              </a:spcBef>
              <a:defRPr sz="34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15" name="no prensentes, haz que lo recuerden"/>
          <p:cNvSpPr txBox="1"/>
          <p:nvPr/>
        </p:nvSpPr>
        <p:spPr>
          <a:xfrm>
            <a:off x="9067783" y="8068759"/>
            <a:ext cx="4140235" cy="1017585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6672" tIns="46672" rIns="46672" bIns="46672" anchor="ctr">
            <a:spAutoFit/>
          </a:bodyPr>
          <a:lstStyle/>
          <a:p>
            <a:pPr algn="ctr" defTabSz="497840">
              <a:lnSpc>
                <a:spcPct val="100000"/>
              </a:lnSpc>
              <a:spcBef>
                <a:spcPts val="0"/>
              </a:spcBef>
              <a:defRPr sz="3000">
                <a:solidFill>
                  <a:srgbClr val="FFFFFF"/>
                </a:solidFill>
                <a:latin typeface="Poppins Light"/>
                <a:ea typeface="Poppins Light"/>
                <a:cs typeface="Poppins Light"/>
                <a:sym typeface="Poppins Light"/>
              </a:defRPr>
            </a:pPr>
            <a:r>
              <a:rPr dirty="0"/>
              <a:t>no </a:t>
            </a:r>
            <a:r>
              <a:rPr dirty="0" err="1"/>
              <a:t>prensentes</a:t>
            </a:r>
            <a:r>
              <a:rPr dirty="0"/>
              <a:t>,</a:t>
            </a:r>
            <a:br>
              <a:rPr dirty="0"/>
            </a:br>
            <a:r>
              <a:rPr dirty="0" err="1"/>
              <a:t>haz</a:t>
            </a:r>
            <a:r>
              <a:rPr dirty="0"/>
              <a:t> que lo </a:t>
            </a:r>
            <a:r>
              <a:rPr dirty="0" err="1"/>
              <a:t>recuerden</a:t>
            </a:r>
            <a:endParaRPr dirty="0"/>
          </a:p>
        </p:txBody>
      </p:sp>
      <p:sp>
        <p:nvSpPr>
          <p:cNvPr id="5" name="Rectángulo 4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2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4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5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4" fill="hold" display="0">
                  <p:stCondLst>
                    <p:cond delay="indefinite"/>
                  </p:stCondLst>
                </p:cTn>
                <p:tgtEl>
                  <p:spTgt spid="213"/>
                </p:tgtEl>
              </p:cMediaNode>
            </p:video>
            <p:seq concurrent="1" prevAc="none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2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3"/>
                  </p:tgtEl>
                </p:cond>
              </p:nextCondLst>
            </p:seq>
          </p:childTnLst>
        </p:cTn>
      </p:par>
    </p:tnLst>
    <p:bldLst>
      <p:bldP spid="214" grpId="2" animBg="1" advAuto="0"/>
      <p:bldP spid="214" grpId="4" animBg="1" advAuto="0"/>
      <p:bldP spid="215" grpId="3" animBg="1" advAuto="0"/>
      <p:bldP spid="215" grpId="5" animBg="1" advAuto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clip8.mp4" descr="clip8.mp4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-98267" y="-1083350"/>
            <a:ext cx="22501067" cy="168758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" name="Grupo 1"/>
          <p:cNvGrpSpPr/>
          <p:nvPr/>
        </p:nvGrpSpPr>
        <p:grpSpPr>
          <a:xfrm>
            <a:off x="4743203" y="6728872"/>
            <a:ext cx="2782254" cy="811683"/>
            <a:chOff x="4743203" y="6728872"/>
            <a:chExt cx="2782254" cy="811683"/>
          </a:xfrm>
        </p:grpSpPr>
        <p:sp>
          <p:nvSpPr>
            <p:cNvPr id="218" name="Rectángulo redondeado"/>
            <p:cNvSpPr/>
            <p:nvPr/>
          </p:nvSpPr>
          <p:spPr>
            <a:xfrm>
              <a:off x="4743203" y="6728872"/>
              <a:ext cx="2782254" cy="811683"/>
            </a:xfrm>
            <a:prstGeom prst="roundRect">
              <a:avLst>
                <a:gd name="adj" fmla="val 50000"/>
              </a:avLst>
            </a:prstGeom>
            <a:solidFill>
              <a:srgbClr val="48A1AA"/>
            </a:solidFill>
            <a:ln w="3175">
              <a:miter lim="400000"/>
            </a:ln>
          </p:spPr>
          <p:txBody>
            <a:bodyPr lIns="46672" tIns="46672" rIns="46672" bIns="46672" anchor="ctr"/>
            <a:lstStyle/>
            <a:p>
              <a:pPr algn="ctr" defTabSz="898877">
                <a:lnSpc>
                  <a:spcPct val="100000"/>
                </a:lnSpc>
                <a:spcBef>
                  <a:spcPts val="0"/>
                </a:spcBef>
                <a:defRPr sz="34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19" name="brande.es"/>
            <p:cNvSpPr txBox="1"/>
            <p:nvPr/>
          </p:nvSpPr>
          <p:spPr>
            <a:xfrm>
              <a:off x="5137189" y="6895663"/>
              <a:ext cx="2000227" cy="555920"/>
            </a:xfrm>
            <a:prstGeom prst="rect">
              <a:avLst/>
            </a:prstGeom>
            <a:ln w="3175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6672" tIns="46672" rIns="46672" bIns="46672" anchor="ctr">
              <a:spAutoFit/>
            </a:bodyPr>
            <a:lstStyle>
              <a:lvl1pPr defTabSz="497840">
                <a:lnSpc>
                  <a:spcPct val="100000"/>
                </a:lnSpc>
                <a:spcBef>
                  <a:spcPts val="0"/>
                </a:spcBef>
                <a:defRPr sz="3000">
                  <a:solidFill>
                    <a:srgbClr val="FFFFFF"/>
                  </a:solidFill>
                  <a:latin typeface="Poppins Light"/>
                  <a:ea typeface="Poppins Light"/>
                  <a:cs typeface="Poppins Light"/>
                  <a:sym typeface="Poppins Light"/>
                  <a:hlinkClick r:id="rId5"/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  <a:hlinkClick r:id="rId5"/>
                </a:rPr>
                <a:t>brande.es</a:t>
              </a:r>
            </a:p>
          </p:txBody>
        </p:sp>
      </p:grpSp>
      <p:sp>
        <p:nvSpPr>
          <p:cNvPr id="220" name="especialistas en comunicación visual"/>
          <p:cNvSpPr txBox="1"/>
          <p:nvPr/>
        </p:nvSpPr>
        <p:spPr>
          <a:xfrm>
            <a:off x="3092034" y="7750722"/>
            <a:ext cx="6087470" cy="39241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6672" tIns="46672" rIns="46672" bIns="46672" anchor="ctr">
            <a:spAutoFit/>
          </a:bodyPr>
          <a:lstStyle>
            <a:lvl1pPr defTabSz="497840">
              <a:lnSpc>
                <a:spcPct val="70000"/>
              </a:lnSpc>
              <a:spcBef>
                <a:spcPts val="0"/>
              </a:spcBef>
              <a:defRPr sz="2500">
                <a:solidFill>
                  <a:srgbClr val="FFFFFF"/>
                </a:solidFill>
                <a:latin typeface="Poppins Thin"/>
                <a:ea typeface="Poppins Thin"/>
                <a:cs typeface="Poppins Thin"/>
                <a:sym typeface="Poppins Thin"/>
              </a:defRPr>
            </a:lvl1pPr>
          </a:lstStyle>
          <a:p>
            <a:r>
              <a:rPr dirty="0" err="1">
                <a:latin typeface="Poppins Light" panose="00000400000000000000" pitchFamily="50" charset="0"/>
                <a:cs typeface="Poppins Light" panose="00000400000000000000" pitchFamily="50" charset="0"/>
              </a:rPr>
              <a:t>especialistas</a:t>
            </a:r>
            <a:r>
              <a:rPr dirty="0">
                <a:latin typeface="Poppins Light" panose="00000400000000000000" pitchFamily="50" charset="0"/>
                <a:cs typeface="Poppins Light" panose="00000400000000000000" pitchFamily="50" charset="0"/>
              </a:rPr>
              <a:t> </a:t>
            </a:r>
            <a:r>
              <a:rPr dirty="0" err="1">
                <a:latin typeface="Poppins Light" panose="00000400000000000000" pitchFamily="50" charset="0"/>
                <a:cs typeface="Poppins Light" panose="00000400000000000000" pitchFamily="50" charset="0"/>
              </a:rPr>
              <a:t>en</a:t>
            </a:r>
            <a:r>
              <a:rPr dirty="0">
                <a:latin typeface="Poppins Light" panose="00000400000000000000" pitchFamily="50" charset="0"/>
                <a:cs typeface="Poppins Light" panose="00000400000000000000" pitchFamily="50" charset="0"/>
              </a:rPr>
              <a:t> </a:t>
            </a:r>
            <a:r>
              <a:rPr dirty="0" err="1">
                <a:latin typeface="Poppins Light" panose="00000400000000000000" pitchFamily="50" charset="0"/>
                <a:cs typeface="Poppins Light" panose="00000400000000000000" pitchFamily="50" charset="0"/>
              </a:rPr>
              <a:t>comunicación</a:t>
            </a:r>
            <a:r>
              <a:rPr dirty="0">
                <a:latin typeface="Poppins Light" panose="00000400000000000000" pitchFamily="50" charset="0"/>
                <a:cs typeface="Poppins Light" panose="00000400000000000000" pitchFamily="50" charset="0"/>
              </a:rPr>
              <a:t> visual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2027362" y="0"/>
            <a:ext cx="375438" cy="3754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90" tIns="34290" rIns="34290" bIns="34290" numCol="1" spcCol="38100" rtlCol="0" anchor="ctr">
            <a:spAutoFit/>
          </a:bodyPr>
          <a:lstStyle/>
          <a:p>
            <a:pPr marL="0" marR="0" indent="0" algn="ctr" defTabSz="660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</p:cSld>
  <p:clrMapOvr>
    <a:masterClrMapping/>
  </p:clrMapOvr>
  <p:transition spd="med" advClick="0" advTm="0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22" fill="hold" display="0">
                  <p:stCondLst>
                    <p:cond delay="indefinite"/>
                  </p:stCondLst>
                </p:cTn>
                <p:tgtEl>
                  <p:spTgt spid="217"/>
                </p:tgtEl>
              </p:cMediaNode>
            </p:video>
            <p:seq concurrent="1" prevAc="none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7" dur="1" fill="hold"/>
                                        <p:tgtEl>
                                          <p:spTgt spid="2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7"/>
                  </p:tgtEl>
                </p:cond>
              </p:nextCondLst>
            </p:seq>
          </p:childTnLst>
        </p:cTn>
      </p:par>
    </p:tnLst>
    <p:bldLst>
      <p:bldP spid="220" grpId="0" animBg="1"/>
      <p:bldP spid="6" grpId="0"/>
    </p:bldLst>
  </p:timing>
</p:sld>
</file>

<file path=ppt/theme/theme1.xml><?xml version="1.0" encoding="utf-8"?>
<a:theme xmlns:a="http://schemas.openxmlformats.org/drawingml/2006/main" name="21_BasicWhite">
  <a:themeElements>
    <a:clrScheme name="Personalizado 2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FFFFFF"/>
      </a:hlink>
      <a:folHlink>
        <a:srgbClr val="FFFF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672" tIns="46672" rIns="46672" bIns="46672" numCol="1" spcCol="38100" rtlCol="0" anchor="ctr">
        <a:spAutoFit/>
      </a:bodyPr>
      <a:lstStyle>
        <a:defPPr marL="0" marR="0" indent="0" algn="ctr" defTabSz="89887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672" tIns="46672" rIns="46672" bIns="46672" numCol="1" spcCol="38100" rtlCol="0" anchor="ctr">
        <a:spAutoFit/>
      </a:bodyPr>
      <a:lstStyle>
        <a:defPPr marL="0" marR="0" indent="0" algn="l" defTabSz="2655080" rtl="0" fontAlgn="auto" latinLnBrk="0" hangingPunct="0">
          <a:lnSpc>
            <a:spcPct val="90000"/>
          </a:lnSpc>
          <a:spcBef>
            <a:spcPts val="49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672" tIns="46672" rIns="46672" bIns="46672" numCol="1" spcCol="38100" rtlCol="0" anchor="ctr">
        <a:spAutoFit/>
      </a:bodyPr>
      <a:lstStyle>
        <a:defPPr marL="0" marR="0" indent="0" algn="ctr" defTabSz="89887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46672" tIns="46672" rIns="46672" bIns="46672" numCol="1" spcCol="38100" rtlCol="0" anchor="ctr">
        <a:spAutoFit/>
      </a:bodyPr>
      <a:lstStyle>
        <a:defPPr marL="0" marR="0" indent="0" algn="l" defTabSz="2655080" rtl="0" fontAlgn="auto" latinLnBrk="0" hangingPunct="0">
          <a:lnSpc>
            <a:spcPct val="90000"/>
          </a:lnSpc>
          <a:spcBef>
            <a:spcPts val="49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204</Words>
  <Application>Microsoft Office PowerPoint</Application>
  <PresentationFormat>Personalizado</PresentationFormat>
  <Paragraphs>23</Paragraphs>
  <Slides>8</Slides>
  <Notes>0</Notes>
  <HiddenSlides>0</HiddenSlides>
  <MMClips>9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Helvetica Neue</vt:lpstr>
      <vt:lpstr>Helvetica Neue Medium</vt:lpstr>
      <vt:lpstr>Poppins Light</vt:lpstr>
      <vt:lpstr>Poppins Thin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Brande</cp:lastModifiedBy>
  <cp:revision>9</cp:revision>
  <dcterms:modified xsi:type="dcterms:W3CDTF">2026-10-09T12:55:33Z</dcterms:modified>
</cp:coreProperties>
</file>